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Юрьевна Мальцева" initials="ЕЮМ" lastIdx="1" clrIdx="0">
    <p:extLst>
      <p:ext uri="{19B8F6BF-5375-455C-9EA6-DF929625EA0E}">
        <p15:presenceInfo xmlns:p15="http://schemas.microsoft.com/office/powerpoint/2012/main" userId="S-1-5-21-805396913-1098756618-3223215309-125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6FC4"/>
    <a:srgbClr val="B2C4D8"/>
    <a:srgbClr val="9CB4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7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matrix\&#1054;&#1073;&#1097;&#1072;&#1103;\&#1052;&#1054;&#1053;&#1048;&#1058;&#1054;&#1056;&#1048;&#1053;&#1043;\%23&#1040;&#1053;&#1040;&#1051;&#1048;&#1058;&#1048;&#1063;&#1045;&#1057;&#1050;&#1048;&#1049;%20&#1054;&#1058;&#1063;&#1045;&#1058;\2026%20&#1075;&#1086;&#1076;\8.%20&#1040;&#1074;&#1075;&#1091;&#1089;&#1090;.%20&#1050;&#1086;&#1084;&#1084;&#1077;&#1088;&#1094;&#1080;&#1103;\&#1074;&#1099;&#1075;&#1088;&#1091;&#1079;&#1082;&#1072;%20&#1079;&#1072;%20&#1075;&#1086;&#1076;\&#1050;&#1086;&#1084;&#1084;&#1077;&#1088;&#1094;&#1080;&#1103;%20&#1074;&#1077;&#1089;&#1100;%20&#1075;&#1086;&#1076;%20&#1080;&#1089;&#1087;&#1088;&#1072;&#1074;&#1083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matrix\&#1054;&#1073;&#1097;&#1072;&#1103;\&#1052;&#1054;&#1053;&#1048;&#1058;&#1054;&#1056;&#1048;&#1053;&#1043;\%23&#1040;&#1053;&#1040;&#1051;&#1048;&#1058;&#1048;&#1063;&#1045;&#1057;&#1050;&#1048;&#1049;%20&#1054;&#1058;&#1063;&#1045;&#1058;\2026%20&#1075;&#1086;&#1076;\8.%20&#1040;&#1074;&#1075;&#1091;&#1089;&#1090;.%20&#1050;&#1086;&#1084;&#1084;&#1077;&#1088;&#1094;&#1080;&#1103;\&#1074;&#1099;&#1075;&#1088;&#1091;&#1079;&#1082;&#1072;%20&#1079;&#1072;%20&#1075;&#1086;&#1076;\&#1050;&#1086;&#1084;&#1084;&#1077;&#1088;&#1094;&#1080;&#1103;%20&#1074;&#1077;&#1089;&#1100;%20&#1075;&#1086;&#1076;%20&#1080;&#1089;&#1087;&#1088;&#1072;&#1074;&#1083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pivotSource>
    <c:name>[Коммерция весь год исправл.xlsx]Лист2!Сводная таблица8</c:name>
    <c:fmtId val="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/>
              <a:t>Здания</a:t>
            </a:r>
          </a:p>
        </c:rich>
      </c:tx>
      <c:layout>
        <c:manualLayout>
          <c:xMode val="edge"/>
          <c:yMode val="edge"/>
          <c:x val="0.43978041731980194"/>
          <c:y val="8.08568534459981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solidFill>
              <a:sysClr val="window" lastClr="FFFFFF"/>
            </a:solidFill>
            <a:ln>
              <a:solidFill>
                <a:sysClr val="windowText" lastClr="000000">
                  <a:lumMod val="25000"/>
                  <a:lumOff val="75000"/>
                </a:sysClr>
              </a:solidFill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1"/>
        <c:spPr>
          <a:solidFill>
            <a:schemeClr val="accent1">
              <a:tint val="77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05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>
              <a:shade val="76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solidFill>
              <a:sysClr val="window" lastClr="FFFFFF"/>
            </a:solidFill>
            <a:ln>
              <a:solidFill>
                <a:sysClr val="windowText" lastClr="000000">
                  <a:lumMod val="25000"/>
                  <a:lumOff val="75000"/>
                </a:sysClr>
              </a:solidFill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4"/>
        <c:spPr>
          <a:solidFill>
            <a:schemeClr val="accent1">
              <a:shade val="76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5"/>
        <c:spPr>
          <a:solidFill>
            <a:schemeClr val="accent1">
              <a:tint val="77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05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solidFill>
              <a:sysClr val="window" lastClr="FFFFFF"/>
            </a:solidFill>
            <a:ln>
              <a:solidFill>
                <a:sysClr val="windowText" lastClr="000000">
                  <a:lumMod val="25000"/>
                  <a:lumOff val="75000"/>
                </a:sysClr>
              </a:solidFill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7"/>
        <c:spPr>
          <a:solidFill>
            <a:schemeClr val="accent1">
              <a:shade val="76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8"/>
        <c:spPr>
          <a:solidFill>
            <a:schemeClr val="accent1">
              <a:tint val="77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05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</c:pivotFmts>
    <c:plotArea>
      <c:layout>
        <c:manualLayout>
          <c:layoutTarget val="inner"/>
          <c:xMode val="edge"/>
          <c:yMode val="edge"/>
          <c:x val="0.19309563043323949"/>
          <c:y val="0.13870078740157479"/>
          <c:w val="0.6115331658239721"/>
          <c:h val="0.82280949256342961"/>
        </c:manualLayout>
      </c:layout>
      <c:doughnutChart>
        <c:varyColors val="1"/>
        <c:ser>
          <c:idx val="0"/>
          <c:order val="0"/>
          <c:tx>
            <c:strRef>
              <c:f>Лист2!$B$20</c:f>
              <c:strCache>
                <c:ptCount val="1"/>
                <c:pt idx="0">
                  <c:v>Итог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06-43BE-B9A7-F4117BDD5F6A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206-43BE-B9A7-F4117BDD5F6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6206-43BE-B9A7-F4117BDD5F6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6206-43BE-B9A7-F4117BDD5F6A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Лист2!$A$21:$A$23</c:f>
              <c:strCache>
                <c:ptCount val="2"/>
                <c:pt idx="0">
                  <c:v>аренда</c:v>
                </c:pt>
                <c:pt idx="1">
                  <c:v>продажа</c:v>
                </c:pt>
              </c:strCache>
            </c:strRef>
          </c:cat>
          <c:val>
            <c:numRef>
              <c:f>Лист2!$B$21:$B$23</c:f>
              <c:numCache>
                <c:formatCode>0.00%</c:formatCode>
                <c:ptCount val="2"/>
                <c:pt idx="0">
                  <c:v>0.28936170212765955</c:v>
                </c:pt>
                <c:pt idx="1">
                  <c:v>0.71063829787234045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06-43BE-B9A7-F4117BDD5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7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pivotSource>
    <c:name>[Коммерция весь год исправл.xlsx]Лист2!Сводная таблица9</c:name>
    <c:fmtId val="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/>
              <a:t>Помещения</a:t>
            </a:r>
          </a:p>
        </c:rich>
      </c:tx>
      <c:layout>
        <c:manualLayout>
          <c:xMode val="edge"/>
          <c:yMode val="edge"/>
          <c:x val="0.41805452068654969"/>
          <c:y val="3.88158587015418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solidFill>
              <a:sysClr val="window" lastClr="FFFFFF"/>
            </a:solidFill>
            <a:ln>
              <a:solidFill>
                <a:sysClr val="windowText" lastClr="000000">
                  <a:lumMod val="25000"/>
                  <a:lumOff val="75000"/>
                </a:sysClr>
              </a:solidFill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1"/>
        <c:spPr>
          <a:solidFill>
            <a:schemeClr val="accent1">
              <a:shade val="76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05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>
              <a:tint val="77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solidFill>
              <a:sysClr val="window" lastClr="FFFFFF"/>
            </a:solidFill>
            <a:ln>
              <a:solidFill>
                <a:sysClr val="windowText" lastClr="000000">
                  <a:lumMod val="25000"/>
                  <a:lumOff val="75000"/>
                </a:sysClr>
              </a:solidFill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4"/>
        <c:spPr>
          <a:solidFill>
            <a:schemeClr val="accent1">
              <a:shade val="76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05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5"/>
        <c:spPr>
          <a:solidFill>
            <a:schemeClr val="accent1">
              <a:tint val="77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solidFill>
              <a:sysClr val="window" lastClr="FFFFFF"/>
            </a:solidFill>
            <a:ln>
              <a:solidFill>
                <a:sysClr val="windowText" lastClr="000000">
                  <a:lumMod val="25000"/>
                  <a:lumOff val="75000"/>
                </a:sysClr>
              </a:solidFill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dk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7"/>
        <c:spPr>
          <a:solidFill>
            <a:schemeClr val="accent1">
              <a:shade val="76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05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  <c:pivotFmt>
        <c:idx val="8"/>
        <c:spPr>
          <a:solidFill>
            <a:schemeClr val="accent1">
              <a:tint val="77000"/>
            </a:schemeClr>
          </a:solidFill>
          <a:ln w="19050">
            <a:solidFill>
              <a:schemeClr val="lt1"/>
            </a:solidFill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clip" horzOverflow="clip" vert="horz" wrap="square" lIns="38100" tIns="19050" rIns="38100" bIns="19050" anchor="ctr" anchorCtr="1">
              <a:spAutoFit/>
            </a:bodyPr>
            <a:lstStyle/>
            <a:p>
              <a:pPr>
                <a:defRPr sz="1100" b="0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wedgeRectCallout">
                  <a:avLst/>
                </a:prstGeom>
                <a:noFill/>
                <a:ln>
                  <a:noFill/>
                </a:ln>
              </c15:spPr>
            </c:ext>
          </c:extLst>
        </c:dLbl>
      </c:pivotFmt>
    </c:pivotFmts>
    <c:plotArea>
      <c:layout>
        <c:manualLayout>
          <c:layoutTarget val="inner"/>
          <c:xMode val="edge"/>
          <c:yMode val="edge"/>
          <c:x val="0.19971923823814389"/>
          <c:y val="0.12296004666083406"/>
          <c:w val="0.63465712757574333"/>
          <c:h val="0.85171879556722074"/>
        </c:manualLayout>
      </c:layout>
      <c:doughnutChart>
        <c:varyColors val="1"/>
        <c:ser>
          <c:idx val="0"/>
          <c:order val="0"/>
          <c:tx>
            <c:strRef>
              <c:f>Лист2!$B$35</c:f>
              <c:strCache>
                <c:ptCount val="1"/>
                <c:pt idx="0">
                  <c:v>Итог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3E0-4425-BBF2-3F043640EAE7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3E0-4425-BBF2-3F043640EAE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A3E0-4425-BBF2-3F043640EAE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A3E0-4425-BBF2-3F043640EAE7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Лист2!$A$36:$A$38</c:f>
              <c:strCache>
                <c:ptCount val="2"/>
                <c:pt idx="0">
                  <c:v>аренда</c:v>
                </c:pt>
                <c:pt idx="1">
                  <c:v>продажа</c:v>
                </c:pt>
              </c:strCache>
            </c:strRef>
          </c:cat>
          <c:val>
            <c:numRef>
              <c:f>Лист2!$B$36:$B$38</c:f>
              <c:numCache>
                <c:formatCode>0.00%</c:formatCode>
                <c:ptCount val="2"/>
                <c:pt idx="0">
                  <c:v>0.7581133708351363</c:v>
                </c:pt>
                <c:pt idx="1">
                  <c:v>0.2418866291648637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E0-4425-BBF2-3F043640E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33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0T13:31:19.94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6-10T13:31:21.48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55189-239B-4A9E-9EA6-4D2B49511A5B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F2605E-B1AB-4FF7-A21C-013E8699A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77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F2605E-B1AB-4FF7-A21C-013E8699A8D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267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FAFE415-B5BD-407C-B79C-5E4BD1C01955}" type="datetimeFigureOut">
              <a:rPr lang="ru-RU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55EE96-67CF-4295-BF0D-9B321049E02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png"/><Relationship Id="rId3" Type="http://schemas.openxmlformats.org/officeDocument/2006/relationships/customXml" Target="../ink/ink1.xml"/><Relationship Id="rId12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chart" Target="../charts/chart1.xml"/><Relationship Id="rId5" Type="http://schemas.openxmlformats.org/officeDocument/2006/relationships/image" Target="../media/image10.png"/><Relationship Id="rId10" Type="http://schemas.openxmlformats.org/officeDocument/2006/relationships/image" Target="../media/image6.png"/><Relationship Id="rId1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 bwMode="auto">
          <a:xfrm>
            <a:off x="9231532" y="5820125"/>
            <a:ext cx="294345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300" b="1" dirty="0">
                <a:solidFill>
                  <a:schemeClr val="bg1"/>
                </a:solidFill>
                <a:latin typeface="Calibri Light"/>
              </a:rPr>
              <a:t>Областное </a:t>
            </a:r>
            <a:endParaRPr dirty="0"/>
          </a:p>
          <a:p>
            <a:pPr algn="r">
              <a:defRPr/>
            </a:pPr>
            <a:r>
              <a:rPr lang="ru-RU" sz="1300" b="1" dirty="0">
                <a:solidFill>
                  <a:schemeClr val="bg1"/>
                </a:solidFill>
                <a:latin typeface="Calibri Light"/>
              </a:rPr>
              <a:t>бюджетное учреждение</a:t>
            </a:r>
            <a:endParaRPr dirty="0"/>
          </a:p>
          <a:p>
            <a:pPr algn="r">
              <a:defRPr/>
            </a:pPr>
            <a:r>
              <a:rPr lang="ru-RU" sz="1700" b="1" dirty="0">
                <a:solidFill>
                  <a:schemeClr val="bg1"/>
                </a:solidFill>
                <a:latin typeface="Calibri Light"/>
              </a:rPr>
              <a:t>«Центр кадастровой оценки»</a:t>
            </a:r>
            <a:endParaRPr dirty="0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1" name="Рукописный ввод 10">
                <a:extLst>
                  <a:ext uri="{FF2B5EF4-FFF2-40B4-BE49-F238E27FC236}">
                    <a16:creationId xmlns:a16="http://schemas.microsoft.com/office/drawing/2014/main" id="{FE72A965-0684-4039-B902-31A850A0DA6F}"/>
                  </a:ext>
                </a:extLst>
              </p14:cNvPr>
              <p14:cNvContentPartPr/>
              <p14:nvPr/>
            </p14:nvContentPartPr>
            <p14:xfrm>
              <a:off x="-933766" y="2516571"/>
              <a:ext cx="360" cy="360"/>
            </p14:xfrm>
          </p:contentPart>
        </mc:Choice>
        <mc:Fallback xmlns="">
          <p:pic>
            <p:nvPicPr>
              <p:cNvPr id="11" name="Рукописный ввод 10">
                <a:extLst>
                  <a:ext uri="{FF2B5EF4-FFF2-40B4-BE49-F238E27FC236}">
                    <a16:creationId xmlns:a16="http://schemas.microsoft.com/office/drawing/2014/main" id="{FE72A965-0684-4039-B902-31A850A0DA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951766" y="2408571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15" name="Рукописный ввод 14">
                <a:extLst>
                  <a:ext uri="{FF2B5EF4-FFF2-40B4-BE49-F238E27FC236}">
                    <a16:creationId xmlns:a16="http://schemas.microsoft.com/office/drawing/2014/main" id="{A87DF66B-8C77-48DB-9CB7-1AA91CC71AC7}"/>
                  </a:ext>
                </a:extLst>
              </p14:cNvPr>
              <p14:cNvContentPartPr/>
              <p14:nvPr/>
            </p14:nvContentPartPr>
            <p14:xfrm>
              <a:off x="-1150486" y="-28629"/>
              <a:ext cx="360" cy="360"/>
            </p14:xfrm>
          </p:contentPart>
        </mc:Choice>
        <mc:Fallback xmlns="">
          <p:pic>
            <p:nvPicPr>
              <p:cNvPr id="15" name="Рукописный ввод 14">
                <a:extLst>
                  <a:ext uri="{FF2B5EF4-FFF2-40B4-BE49-F238E27FC236}">
                    <a16:creationId xmlns:a16="http://schemas.microsoft.com/office/drawing/2014/main" id="{A87DF66B-8C77-48DB-9CB7-1AA91CC71AC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1168486" y="-136629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8CD0724B-C9C3-4BC3-B506-5A2FFCE95408}"/>
              </a:ext>
            </a:extLst>
          </p:cNvPr>
          <p:cNvSpPr txBox="1"/>
          <p:nvPr/>
        </p:nvSpPr>
        <p:spPr bwMode="auto">
          <a:xfrm>
            <a:off x="9096228" y="5994440"/>
            <a:ext cx="294345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300" b="1" dirty="0">
                <a:solidFill>
                  <a:schemeClr val="bg1"/>
                </a:solidFill>
                <a:latin typeface="Calibri Light"/>
              </a:rPr>
              <a:t>Областное </a:t>
            </a:r>
            <a:endParaRPr dirty="0"/>
          </a:p>
          <a:p>
            <a:pPr algn="r">
              <a:defRPr/>
            </a:pPr>
            <a:r>
              <a:rPr lang="ru-RU" sz="1300" b="1" dirty="0">
                <a:solidFill>
                  <a:schemeClr val="bg1"/>
                </a:solidFill>
                <a:latin typeface="Calibri Light"/>
              </a:rPr>
              <a:t>бюджетное учреждение</a:t>
            </a:r>
            <a:endParaRPr dirty="0"/>
          </a:p>
          <a:p>
            <a:pPr algn="r">
              <a:defRPr/>
            </a:pPr>
            <a:r>
              <a:rPr lang="ru-RU" sz="1700" b="1" dirty="0">
                <a:solidFill>
                  <a:schemeClr val="bg1"/>
                </a:solidFill>
                <a:latin typeface="Calibri Light"/>
              </a:rPr>
              <a:t>«Центр кадастровой оценки»</a:t>
            </a:r>
            <a:endParaRPr dirty="0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6F477B8F-004D-477B-AF31-2DCA18C9FB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1050185"/>
              </p:ext>
            </p:extLst>
          </p:nvPr>
        </p:nvGraphicFramePr>
        <p:xfrm>
          <a:off x="522034" y="872888"/>
          <a:ext cx="5979758" cy="5121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99BCFF22-4EFF-420F-BC5C-39AEE28E56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7261067"/>
              </p:ext>
            </p:extLst>
          </p:nvPr>
        </p:nvGraphicFramePr>
        <p:xfrm>
          <a:off x="5708595" y="1239523"/>
          <a:ext cx="5852861" cy="4580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F684ECE-85F6-4E08-B18F-97B0DE0F1591}"/>
              </a:ext>
            </a:extLst>
          </p:cNvPr>
          <p:cNvSpPr txBox="1"/>
          <p:nvPr/>
        </p:nvSpPr>
        <p:spPr>
          <a:xfrm>
            <a:off x="3197441" y="371876"/>
            <a:ext cx="8932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</a:rPr>
              <a:t>Распределение объектов коммерческой недвижимости по способу реализации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47DDB7-3907-4AC4-8FA6-935808D767C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260" y="3176356"/>
            <a:ext cx="968272" cy="9682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2B6783-C11A-4858-9786-F2B5566C18E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290" y="3202795"/>
            <a:ext cx="941833" cy="9418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1646</TotalTime>
  <Words>38</Words>
  <Application>Microsoft Office PowerPoint</Application>
  <DocSecurity>0</DocSecurity>
  <PresentationFormat>Широкоэкранный</PresentationFormat>
  <Paragraphs>14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Анна Николаевна Вишнякова</dc:creator>
  <cp:keywords/>
  <dc:description/>
  <cp:lastModifiedBy>Анастасия Владимировна Сарафанова</cp:lastModifiedBy>
  <cp:revision>172</cp:revision>
  <dcterms:created xsi:type="dcterms:W3CDTF">2023-04-05T13:03:46Z</dcterms:created>
  <dcterms:modified xsi:type="dcterms:W3CDTF">2026-09-14T11:09:30Z</dcterms:modified>
  <cp:category/>
  <dc:identifier/>
  <cp:contentStatus/>
  <dc:language/>
  <cp:version/>
</cp:coreProperties>
</file>